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6" r:id="rId5"/>
    <p:sldId id="275" r:id="rId6"/>
    <p:sldId id="260" r:id="rId7"/>
    <p:sldId id="271" r:id="rId8"/>
    <p:sldId id="273" r:id="rId9"/>
    <p:sldId id="262" r:id="rId10"/>
    <p:sldId id="261" r:id="rId11"/>
    <p:sldId id="264" r:id="rId12"/>
    <p:sldId id="265" r:id="rId13"/>
    <p:sldId id="263" r:id="rId14"/>
    <p:sldId id="267" r:id="rId15"/>
    <p:sldId id="268" r:id="rId16"/>
    <p:sldId id="266" r:id="rId17"/>
    <p:sldId id="272" r:id="rId18"/>
    <p:sldId id="26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Dr. Ivana Mádlová, Ph.D., MBA" initials="PIMPM" lastIdx="1" clrIdx="0">
    <p:extLst>
      <p:ext uri="{19B8F6BF-5375-455C-9EA6-DF929625EA0E}">
        <p15:presenceInfo xmlns:p15="http://schemas.microsoft.com/office/powerpoint/2012/main" userId="S-1-5-21-375328145-499632587-2961535128-148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FF99"/>
    <a:srgbClr val="FFCCFF"/>
    <a:srgbClr val="00FFFF"/>
    <a:srgbClr val="030359"/>
    <a:srgbClr val="040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7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9" d="100"/>
        <a:sy n="10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3DA32-5834-42A3-8A44-8FC5D4A3B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4BBE6D-AA6A-4B40-A175-B9E0F06B6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D6C6CB-F208-4216-AA55-54D5159C3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765F88-17F3-42BE-975B-58FB01E5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E729DF-BCE5-4332-99E3-D465734A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17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E554A-A581-4D90-BA16-BAB05F72F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51B8F5-97AA-4794-B9E6-1A6CF86AA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CA5E20-A1B1-4573-8E6E-BDA0781AE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6B1A16-6D9B-461F-9E14-5A13C4FC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426164-862D-4B3B-B20A-EA83264C0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92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F62A7F-4E21-4BD0-AC62-2342A9D98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917261-919A-4C53-ABD4-DA6B0A34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0AD491-116F-436A-BB79-12301EC5D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5104F3-685F-488E-A7EA-8F1476424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7BC9C9-3594-41B7-A39A-7F256181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03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CE8E7-85BF-4E6C-98F4-F953DDF43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9BB6EE-C5CD-4994-AAB9-3120A96AA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F42F8F-4FA9-45F4-A01A-573267AF5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0E7447-3138-442A-9404-FF2747E71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E43605-BB00-4670-B623-B5EAA80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92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46374-E8F2-4646-B8AA-E7741FCB0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44E5BF6-AD5E-4F96-922F-182D541EF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F3A8D2-A56A-4A04-976A-A735E51EA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F9234F-683D-40F4-9ECF-A7F73FCF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9EA5A1-041B-4AEA-8A1F-AD91278D1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22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43530-8FA0-4000-99D1-5729942F7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8C514F-042B-4CC8-B8EE-5EF2053DB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40CD0A-7652-4A08-9231-443C17195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0C4D33-969F-49CD-9623-90A4CFD8E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B511CE-1CC2-4A42-A056-DE9410E39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27CF21-777A-4C1D-9C4B-71160326D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70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8E703-CB1F-4ABA-B3A6-31BAA5016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FD39626-F891-4C44-80B4-3C75C6CB9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8E63981-017F-46FB-BD8A-03E0E4B918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9F55BA6-3EE6-4E19-9319-07940B531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370322E-6E16-4060-9E4C-F35F0A23B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C1947E7-64FC-4A15-958B-232046F8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3EFA2C-B4CB-465C-8BE1-EE42C122F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6300699-141C-43FE-996A-370EC0F1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04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C6DB1-20AC-4EC5-948E-05E25C4FD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069A433-B86C-4BD7-8ECD-1EBE4442F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C485D8-E3A1-4887-A57E-77F759A00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613A7A-5779-4249-9B7C-161CEE53C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8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4132E1-66CA-4372-A7A0-1C46D646F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4C9F854-E622-429F-BE5F-569A66917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EF765E-1067-4B9F-8CAA-1F221A60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4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17302-577F-46F2-AD83-7833278B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E3D545-55A6-4A37-BC0C-6087CDFF0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F1C002-73E6-4611-80E5-816CC95A1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1C8366-1D20-44C6-9E16-9020294A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BAE201-4446-4A2F-88BB-EA5265A80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87066F-C622-49D0-962D-8F7FF472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60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10BE0-5CEC-40D9-A95E-B01F8BC46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3E4FE5-8DC5-4912-AF73-8038BCC7E7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CA66562-6DA5-48F2-840B-ADC26733E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6C1782-5454-4554-BD24-E3FB8EBF1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C263E4-C3F4-4FD3-A0D6-C170C5CF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B87E78-6C79-4B7C-A327-95E54AF8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18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03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9075CEA-C578-4D0F-BDE2-285087CA1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2FC3C0D-F2F3-4E48-A6BE-A9992C0A5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992304-FB7C-47FB-A458-A72F8D2A0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F533D-8860-4907-A96C-726F85181872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23F7C8-D76B-4A54-B213-B19579870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B1DBDE-7E96-4EBA-BF11-F1C50DBC7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F1B46-FDEF-4069-BF87-06C229D185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50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6484-3041-4C7D-BA40-0E9E40122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0224"/>
            <a:ext cx="9144000" cy="2387600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</a:rPr>
              <a:t>Je využit odborný potenciál sester ve zdravotnictví?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60A982-3FD2-424E-A6D9-E7AE7FFF0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59619"/>
            <a:ext cx="9144000" cy="1626782"/>
          </a:xfrm>
        </p:spPr>
        <p:txBody>
          <a:bodyPr>
            <a:normAutofit lnSpcReduction="10000"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Ivana Mádlová, PS PČR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sz="3600" dirty="0">
                <a:solidFill>
                  <a:schemeClr val="bg1"/>
                </a:solidFill>
              </a:rPr>
              <a:t>19.3.2025</a:t>
            </a:r>
          </a:p>
        </p:txBody>
      </p:sp>
    </p:spTree>
    <p:extLst>
      <p:ext uri="{BB962C8B-B14F-4D97-AF65-F5344CB8AC3E}">
        <p14:creationId xmlns:p14="http://schemas.microsoft.com/office/powerpoint/2010/main" val="3625207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588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Rozsah praxe a kompetence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3" y="1825625"/>
            <a:ext cx="11246178" cy="488626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Evropské země: 3 kategorie všeobecných sester – jasný rozsah praxe (činnosti a kompetence)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D484B064-1F19-4C4D-804A-A8E601DCCF2C}"/>
              </a:ext>
            </a:extLst>
          </p:cNvPr>
          <p:cNvSpPr/>
          <p:nvPr/>
        </p:nvSpPr>
        <p:spPr>
          <a:xfrm>
            <a:off x="838200" y="3261674"/>
            <a:ext cx="2535810" cy="110293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Všeobecná sestra 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(RN)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07080954-F330-44B0-9E8F-C4F9391825BE}"/>
              </a:ext>
            </a:extLst>
          </p:cNvPr>
          <p:cNvSpPr/>
          <p:nvPr/>
        </p:nvSpPr>
        <p:spPr>
          <a:xfrm>
            <a:off x="3948652" y="3261674"/>
            <a:ext cx="2659537" cy="1102936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Sestra specialistka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(NS)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19A5B8D-1324-4DEA-B02F-1B4D4CBF29DC}"/>
              </a:ext>
            </a:extLst>
          </p:cNvPr>
          <p:cNvSpPr/>
          <p:nvPr/>
        </p:nvSpPr>
        <p:spPr>
          <a:xfrm>
            <a:off x="7407898" y="3261673"/>
            <a:ext cx="2763624" cy="1102936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Pokročilá praxe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(APN)</a:t>
            </a:r>
          </a:p>
          <a:p>
            <a:pPr algn="ctr"/>
            <a:endParaRPr lang="cs-CZ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FE8F0E77-4D71-492D-957F-1B22E3E8AD1D}"/>
              </a:ext>
            </a:extLst>
          </p:cNvPr>
          <p:cNvSpPr/>
          <p:nvPr/>
        </p:nvSpPr>
        <p:spPr>
          <a:xfrm>
            <a:off x="6096000" y="4499545"/>
            <a:ext cx="2535810" cy="1993330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solidFill>
                <a:schemeClr val="tx1"/>
              </a:solidFill>
            </a:endParaRP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Praktikující sestra</a:t>
            </a:r>
          </a:p>
          <a:p>
            <a:pPr algn="ctr"/>
            <a:r>
              <a:rPr lang="cs-CZ" sz="2000" b="1" dirty="0">
                <a:solidFill>
                  <a:schemeClr val="tx1"/>
                </a:solidFill>
              </a:rPr>
              <a:t>(</a:t>
            </a:r>
            <a:r>
              <a:rPr lang="cs-CZ" sz="2000" b="1" dirty="0" err="1">
                <a:solidFill>
                  <a:schemeClr val="tx1"/>
                </a:solidFill>
              </a:rPr>
              <a:t>Nurse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Practitioner</a:t>
            </a:r>
            <a:r>
              <a:rPr lang="cs-CZ" sz="20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30 h CŽV, 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3 h léčiva</a:t>
            </a:r>
          </a:p>
          <a:p>
            <a:pPr algn="ctr"/>
            <a:endParaRPr lang="cs-CZ" dirty="0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DAB80AD0-A8F1-4FA9-A2BF-7B6E62579829}"/>
              </a:ext>
            </a:extLst>
          </p:cNvPr>
          <p:cNvSpPr/>
          <p:nvPr/>
        </p:nvSpPr>
        <p:spPr>
          <a:xfrm>
            <a:off x="8817990" y="4499545"/>
            <a:ext cx="2535810" cy="1993329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Klinická sestra specialistka</a:t>
            </a:r>
          </a:p>
          <a:p>
            <a:pPr algn="ctr"/>
            <a:r>
              <a:rPr lang="cs-CZ" sz="2400" b="1" dirty="0">
                <a:solidFill>
                  <a:schemeClr val="tx1"/>
                </a:solidFill>
              </a:rPr>
              <a:t>(CNS)</a:t>
            </a:r>
          </a:p>
        </p:txBody>
      </p:sp>
    </p:spTree>
    <p:extLst>
      <p:ext uri="{BB962C8B-B14F-4D97-AF65-F5344CB8AC3E}">
        <p14:creationId xmlns:p14="http://schemas.microsoft.com/office/powerpoint/2010/main" val="3085182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89" y="365126"/>
            <a:ext cx="10759911" cy="935774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Pokročilá ošetřovatelská praxe – kompetence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79" y="1385740"/>
            <a:ext cx="11302739" cy="5316718"/>
          </a:xfrm>
        </p:spPr>
        <p:txBody>
          <a:bodyPr>
            <a:normAutofit/>
          </a:bodyPr>
          <a:lstStyle/>
          <a:p>
            <a:r>
              <a:rPr lang="cs-CZ" sz="3000" dirty="0">
                <a:solidFill>
                  <a:schemeClr val="bg1"/>
                </a:solidFill>
              </a:rPr>
              <a:t>Uznávané místo prvního kontaktu pro klienty a rodiny běžně v prostředí primární péče,</a:t>
            </a:r>
          </a:p>
          <a:p>
            <a:endParaRPr lang="cs-CZ" sz="3000" dirty="0">
              <a:solidFill>
                <a:schemeClr val="bg1"/>
              </a:solidFill>
            </a:endParaRPr>
          </a:p>
          <a:p>
            <a:r>
              <a:rPr lang="cs-CZ" sz="3000" dirty="0">
                <a:solidFill>
                  <a:schemeClr val="bg1"/>
                </a:solidFill>
              </a:rPr>
              <a:t>Zvládá kompletní epizody péče a složité zdravotní problémy včetně obtížně dosažitelných, zranitelných a rizikových skupin obyvatelstva,</a:t>
            </a:r>
          </a:p>
          <a:p>
            <a:endParaRPr lang="cs-CZ" sz="3000" dirty="0">
              <a:solidFill>
                <a:schemeClr val="bg1"/>
              </a:solidFill>
            </a:endParaRPr>
          </a:p>
          <a:p>
            <a:r>
              <a:rPr lang="cs-CZ" sz="3000" dirty="0">
                <a:solidFill>
                  <a:schemeClr val="bg1"/>
                </a:solidFill>
              </a:rPr>
              <a:t>Poskytuje podporu a/nebo poradenské služby kolegům,</a:t>
            </a:r>
          </a:p>
          <a:p>
            <a:endParaRPr lang="cs-CZ" sz="3000" dirty="0">
              <a:solidFill>
                <a:schemeClr val="bg1"/>
              </a:solidFill>
            </a:endParaRPr>
          </a:p>
          <a:p>
            <a:r>
              <a:rPr lang="cs-CZ" sz="3000" dirty="0">
                <a:solidFill>
                  <a:schemeClr val="bg1"/>
                </a:solidFill>
              </a:rPr>
              <a:t>Plánuje, koordinuje, realizuje a vyhodnocuje aktivity ke zlepšení zdravotnických služeb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8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181" y="365125"/>
            <a:ext cx="11123629" cy="1325563"/>
          </a:xfrm>
        </p:spPr>
        <p:txBody>
          <a:bodyPr/>
          <a:lstStyle/>
          <a:p>
            <a:r>
              <a:rPr lang="cs-CZ" b="1" dirty="0">
                <a:solidFill>
                  <a:srgbClr val="FFC000"/>
                </a:solidFill>
              </a:rPr>
              <a:t>Pokročilá ošetřovatelská praxe – kompetence II.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1347"/>
            <a:ext cx="10515600" cy="422561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Oprávnění diagnostikovat</a:t>
            </a:r>
          </a:p>
          <a:p>
            <a:r>
              <a:rPr lang="cs-CZ" dirty="0">
                <a:solidFill>
                  <a:schemeClr val="bg1"/>
                </a:solidFill>
              </a:rPr>
              <a:t>Oprávnění předepisovat léky, zdravotnické prostředky</a:t>
            </a:r>
          </a:p>
          <a:p>
            <a:r>
              <a:rPr lang="cs-CZ" dirty="0">
                <a:solidFill>
                  <a:schemeClr val="bg1"/>
                </a:solidFill>
              </a:rPr>
              <a:t>Oprávnění nařídit diagnostické testování a terapeutickou léčbu</a:t>
            </a:r>
          </a:p>
          <a:p>
            <a:r>
              <a:rPr lang="cs-CZ" dirty="0">
                <a:solidFill>
                  <a:schemeClr val="bg1"/>
                </a:solidFill>
              </a:rPr>
              <a:t>Oprávnění odkázat pacienty na jiné služby a/nebo odborníky</a:t>
            </a:r>
          </a:p>
          <a:p>
            <a:r>
              <a:rPr lang="cs-CZ" dirty="0">
                <a:solidFill>
                  <a:schemeClr val="bg1"/>
                </a:solidFill>
              </a:rPr>
              <a:t>Oprávnění přijímat a propouštět pacienty do nemocničních a jiných služeb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3200" b="1" dirty="0">
                <a:solidFill>
                  <a:srgbClr val="FFC000"/>
                </a:solidFill>
              </a:rPr>
              <a:t>Jsou dány licencí, opakovaným prověřováním, povinným CŽV</a:t>
            </a:r>
          </a:p>
        </p:txBody>
      </p:sp>
    </p:spTree>
    <p:extLst>
      <p:ext uri="{BB962C8B-B14F-4D97-AF65-F5344CB8AC3E}">
        <p14:creationId xmlns:p14="http://schemas.microsoft.com/office/powerpoint/2010/main" val="767927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596" y="120029"/>
            <a:ext cx="10712777" cy="982908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Bezpečná, efektivní x nebezpečná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02" y="1338608"/>
            <a:ext cx="11070996" cy="5144840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Prokázaný vliv úrovně vzdělání sester, správné složení </a:t>
            </a:r>
            <a:r>
              <a:rPr lang="cs-CZ" dirty="0" err="1">
                <a:solidFill>
                  <a:schemeClr val="bg1"/>
                </a:solidFill>
              </a:rPr>
              <a:t>oše</a:t>
            </a:r>
            <a:r>
              <a:rPr lang="cs-CZ" dirty="0">
                <a:solidFill>
                  <a:schemeClr val="bg1"/>
                </a:solidFill>
              </a:rPr>
              <a:t> týmu a počet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pacientů na 1 sestru na </a:t>
            </a:r>
            <a:r>
              <a:rPr lang="cs-CZ" b="1" dirty="0">
                <a:solidFill>
                  <a:srgbClr val="FFC000"/>
                </a:solidFill>
              </a:rPr>
              <a:t>BEZPEČNOU PÉČI</a:t>
            </a:r>
            <a:r>
              <a:rPr lang="cs-CZ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cs-CZ" sz="3000" dirty="0">
                <a:solidFill>
                  <a:schemeClr val="bg1"/>
                </a:solidFill>
                <a:sym typeface="Wingdings" panose="05000000000000000000" pitchFamily="2" charset="2"/>
              </a:rPr>
              <a:t> snížení znovupřijetí k hospitalizaci do 30 dnů od propuštění </a:t>
            </a:r>
            <a:br>
              <a:rPr lang="cs-CZ" sz="300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lang="cs-CZ" sz="3000" dirty="0">
                <a:solidFill>
                  <a:schemeClr val="bg1"/>
                </a:solidFill>
                <a:sym typeface="Wingdings" panose="05000000000000000000" pitchFamily="2" charset="2"/>
              </a:rPr>
              <a:t> infekce močových cest, pneumonie</a:t>
            </a:r>
          </a:p>
          <a:p>
            <a:pPr lvl="1"/>
            <a:r>
              <a:rPr lang="cs-CZ" sz="3000" dirty="0">
                <a:solidFill>
                  <a:schemeClr val="bg1"/>
                </a:solidFill>
                <a:sym typeface="Wingdings" panose="05000000000000000000" pitchFamily="2" charset="2"/>
              </a:rPr>
              <a:t> p</a:t>
            </a:r>
            <a:r>
              <a:rPr lang="cs-CZ" sz="3000" dirty="0">
                <a:solidFill>
                  <a:schemeClr val="bg1"/>
                </a:solidFill>
              </a:rPr>
              <a:t>ády se zraněním, chyby v medikaci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Indikátor </a:t>
            </a:r>
            <a:r>
              <a:rPr lang="cs-CZ" b="1" dirty="0">
                <a:solidFill>
                  <a:srgbClr val="FFC000"/>
                </a:solidFill>
              </a:rPr>
              <a:t>„zameškaná péče“</a:t>
            </a:r>
            <a:r>
              <a:rPr lang="cs-CZ" dirty="0">
                <a:solidFill>
                  <a:schemeClr val="bg1"/>
                </a:solidFill>
              </a:rPr>
              <a:t>:</a:t>
            </a:r>
          </a:p>
          <a:p>
            <a:r>
              <a:rPr lang="cs-CZ" dirty="0">
                <a:solidFill>
                  <a:schemeClr val="bg1"/>
                </a:solidFill>
              </a:rPr>
              <a:t>nepodání léků</a:t>
            </a:r>
          </a:p>
          <a:p>
            <a:r>
              <a:rPr lang="cs-CZ" dirty="0">
                <a:solidFill>
                  <a:schemeClr val="bg1"/>
                </a:solidFill>
              </a:rPr>
              <a:t>pády, dekubity</a:t>
            </a:r>
          </a:p>
          <a:p>
            <a:r>
              <a:rPr lang="cs-CZ" dirty="0">
                <a:solidFill>
                  <a:schemeClr val="bg1"/>
                </a:solidFill>
              </a:rPr>
              <a:t>měření životních funkcí  </a:t>
            </a:r>
          </a:p>
          <a:p>
            <a:r>
              <a:rPr lang="cs-CZ" dirty="0">
                <a:solidFill>
                  <a:schemeClr val="bg1"/>
                </a:solidFill>
              </a:rPr>
              <a:t>měření a tišení bolesti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6A89A5EE-EF9A-4BEB-A45E-F689FECDB539}"/>
              </a:ext>
            </a:extLst>
          </p:cNvPr>
          <p:cNvSpPr/>
          <p:nvPr/>
        </p:nvSpPr>
        <p:spPr>
          <a:xfrm>
            <a:off x="13046697" y="1687398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3C970C28-6ED5-47BF-BB9A-8599A39186BB}"/>
              </a:ext>
            </a:extLst>
          </p:cNvPr>
          <p:cNvSpPr/>
          <p:nvPr/>
        </p:nvSpPr>
        <p:spPr>
          <a:xfrm>
            <a:off x="4939645" y="3759103"/>
            <a:ext cx="7186367" cy="2724345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solidFill>
                <a:schemeClr val="tx1"/>
              </a:solidFill>
            </a:endParaRPr>
          </a:p>
          <a:p>
            <a:pPr algn="ctr"/>
            <a:endParaRPr lang="cs-CZ" sz="2400" b="1" dirty="0">
              <a:solidFill>
                <a:schemeClr val="tx1"/>
              </a:solidFill>
            </a:endParaRPr>
          </a:p>
          <a:p>
            <a:pPr algn="ctr"/>
            <a:endParaRPr lang="cs-CZ" sz="2400" b="1" dirty="0">
              <a:solidFill>
                <a:schemeClr val="tx1"/>
              </a:solidFill>
            </a:endParaRPr>
          </a:p>
          <a:p>
            <a:pPr algn="ctr"/>
            <a:endParaRPr lang="cs-CZ" sz="2400" b="1" dirty="0">
              <a:solidFill>
                <a:schemeClr val="tx1"/>
              </a:solidFill>
            </a:endParaRPr>
          </a:p>
          <a:p>
            <a:pPr algn="ctr"/>
            <a:r>
              <a:rPr lang="cs-CZ" sz="2800" b="1" dirty="0">
                <a:solidFill>
                  <a:schemeClr val="tx1"/>
                </a:solidFill>
              </a:rPr>
              <a:t>Personální vyhláška 99/2012:</a:t>
            </a:r>
          </a:p>
          <a:p>
            <a:pPr algn="ctr"/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AKUTNÍ LŮŽKA - chirurgické obory (30 lůžek)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všeobecná sestra specialistka v oboru: 1,0 úvazku,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</a:rPr>
              <a:t>všeobecná sestra </a:t>
            </a:r>
            <a:r>
              <a:rPr lang="cs-CZ" sz="2400" b="1" dirty="0">
                <a:solidFill>
                  <a:srgbClr val="FF0000"/>
                </a:solidFill>
              </a:rPr>
              <a:t>NEBO</a:t>
            </a:r>
            <a:r>
              <a:rPr lang="cs-CZ" sz="2400" b="1" dirty="0">
                <a:solidFill>
                  <a:schemeClr val="tx1"/>
                </a:solidFill>
              </a:rPr>
              <a:t> 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     zdravotnický asistent: 8,5 úvazku </a:t>
            </a:r>
          </a:p>
          <a:p>
            <a:pPr algn="ctr"/>
            <a:endParaRPr lang="cs-CZ" sz="3200" b="1" dirty="0">
              <a:solidFill>
                <a:schemeClr val="tx1"/>
              </a:solidFill>
            </a:endParaRPr>
          </a:p>
          <a:p>
            <a:pPr algn="ctr"/>
            <a:endParaRPr lang="cs-CZ" sz="3200" b="1" dirty="0">
              <a:solidFill>
                <a:schemeClr val="tx1"/>
              </a:solidFill>
            </a:endParaRPr>
          </a:p>
          <a:p>
            <a:pPr algn="ctr"/>
            <a:endParaRPr lang="cs-CZ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012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31" y="365125"/>
            <a:ext cx="11689237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V čem se liší uplatnění našich sester ve srovnání </a:t>
            </a:r>
            <a:br>
              <a:rPr lang="cs-CZ" b="1" dirty="0">
                <a:solidFill>
                  <a:srgbClr val="FFC000"/>
                </a:solidFill>
              </a:rPr>
            </a:br>
            <a:r>
              <a:rPr lang="cs-CZ" b="1" dirty="0">
                <a:solidFill>
                  <a:srgbClr val="FFC000"/>
                </a:solidFill>
              </a:rPr>
              <a:t>s rozvinutým zahraničím?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78" y="2045615"/>
            <a:ext cx="10605156" cy="4447259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Jsou vnímané jako samostatný člen týmu </a:t>
            </a:r>
          </a:p>
          <a:p>
            <a:r>
              <a:rPr lang="cs-CZ" sz="3200" dirty="0">
                <a:solidFill>
                  <a:schemeClr val="bg1"/>
                </a:solidFill>
              </a:rPr>
              <a:t>Mají </a:t>
            </a:r>
            <a:r>
              <a:rPr lang="cs-CZ" sz="3200" dirty="0" err="1">
                <a:solidFill>
                  <a:schemeClr val="bg1"/>
                </a:solidFill>
              </a:rPr>
              <a:t>autonomnější</a:t>
            </a:r>
            <a:r>
              <a:rPr lang="cs-CZ" sz="3200" dirty="0">
                <a:solidFill>
                  <a:schemeClr val="bg1"/>
                </a:solidFill>
              </a:rPr>
              <a:t> role, rozvíjející se tzv. pokročilou praxi</a:t>
            </a:r>
          </a:p>
          <a:p>
            <a:r>
              <a:rPr lang="cs-CZ" sz="3200" dirty="0">
                <a:solidFill>
                  <a:schemeClr val="bg1"/>
                </a:solidFill>
              </a:rPr>
              <a:t>Lépe propracované vzdělávání, prostupnost</a:t>
            </a:r>
          </a:p>
          <a:p>
            <a:r>
              <a:rPr lang="cs-CZ" sz="3200" dirty="0">
                <a:solidFill>
                  <a:schemeClr val="bg1"/>
                </a:solidFill>
              </a:rPr>
              <a:t>Jsou více zapojované do rozhodovacích procesů</a:t>
            </a:r>
          </a:p>
          <a:p>
            <a:r>
              <a:rPr lang="cs-CZ" sz="3200" dirty="0">
                <a:solidFill>
                  <a:schemeClr val="bg1"/>
                </a:solidFill>
              </a:rPr>
              <a:t>Jsou více využívané jejich praktické zkušenosti</a:t>
            </a:r>
          </a:p>
        </p:txBody>
      </p:sp>
    </p:spTree>
    <p:extLst>
      <p:ext uri="{BB962C8B-B14F-4D97-AF65-F5344CB8AC3E}">
        <p14:creationId xmlns:p14="http://schemas.microsoft.com/office/powerpoint/2010/main" val="154006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5" y="278091"/>
            <a:ext cx="11632676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900" b="1" dirty="0">
                <a:solidFill>
                  <a:srgbClr val="FFC000"/>
                </a:solidFill>
              </a:rPr>
            </a:br>
            <a:r>
              <a:rPr lang="cs-CZ" sz="4900" b="1" dirty="0">
                <a:solidFill>
                  <a:srgbClr val="FFC000"/>
                </a:solidFill>
              </a:rPr>
              <a:t>Dopad na dostupnost zdravotní péče, rizika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85" y="1489435"/>
            <a:ext cx="11632676" cy="5090474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Zlepšení dostupnosti péče </a:t>
            </a:r>
          </a:p>
          <a:p>
            <a:r>
              <a:rPr lang="cs-CZ" sz="3200" dirty="0">
                <a:solidFill>
                  <a:schemeClr val="bg1"/>
                </a:solidFill>
              </a:rPr>
              <a:t>Zlepšení preventivní péče, včasný záchyt zdravotních problémů, pomoc sociálně slabým rodinám</a:t>
            </a:r>
          </a:p>
          <a:p>
            <a:endParaRPr lang="cs-CZ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accent4"/>
                </a:solidFill>
              </a:rPr>
              <a:t>Rizika</a:t>
            </a:r>
          </a:p>
          <a:p>
            <a:r>
              <a:rPr lang="cs-CZ" sz="3200" dirty="0">
                <a:solidFill>
                  <a:schemeClr val="bg1"/>
                </a:solidFill>
              </a:rPr>
              <a:t>Špatně nastavený systém, terén nebude připraven, </a:t>
            </a:r>
          </a:p>
          <a:p>
            <a:r>
              <a:rPr lang="cs-CZ" sz="3200" dirty="0">
                <a:solidFill>
                  <a:schemeClr val="bg1"/>
                </a:solidFill>
              </a:rPr>
              <a:t>Nebezpečná péče, zvýšené náklady</a:t>
            </a:r>
          </a:p>
          <a:p>
            <a:r>
              <a:rPr lang="cs-CZ" sz="3200" dirty="0">
                <a:solidFill>
                  <a:schemeClr val="bg1"/>
                </a:solidFill>
              </a:rPr>
              <a:t>Cesta pacienta, koordinace zdravotních (zdrav. – sociál.) služeb</a:t>
            </a:r>
          </a:p>
          <a:p>
            <a:endParaRPr lang="cs-CZ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accent4"/>
                </a:solidFill>
              </a:rPr>
              <a:t>Příklad</a:t>
            </a:r>
          </a:p>
          <a:p>
            <a:r>
              <a:rPr lang="cs-CZ" sz="3200" dirty="0" err="1">
                <a:solidFill>
                  <a:schemeClr val="bg1"/>
                </a:solidFill>
              </a:rPr>
              <a:t>Triážní</a:t>
            </a:r>
            <a:r>
              <a:rPr lang="cs-CZ" sz="3200" dirty="0">
                <a:solidFill>
                  <a:schemeClr val="bg1"/>
                </a:solidFill>
              </a:rPr>
              <a:t> sestry, jednodenní chirurgie</a:t>
            </a:r>
          </a:p>
          <a:p>
            <a:pPr marL="0" indent="0">
              <a:buNone/>
            </a:pP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27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365125"/>
            <a:ext cx="11547835" cy="94520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Proč se nedaří využívat odborný potenciál sester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213" y="1602557"/>
            <a:ext cx="11547835" cy="498677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Stále převládá tradiční přístup k sesterské profesi (šetří se v první řadě na ni)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Jsou vnímány tradičně v podpůrné roli, což zpomaluje změnu jejich kompetencí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Rozvoj a využití odborného potenciálu je </a:t>
            </a:r>
            <a:r>
              <a:rPr lang="cs-CZ" sz="2800" dirty="0">
                <a:solidFill>
                  <a:schemeClr val="bg1"/>
                </a:solidFill>
              </a:rPr>
              <a:t>blokováno rigidními zákony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</a:t>
            </a:r>
            <a:r>
              <a:rPr lang="cs-CZ" sz="2800" dirty="0">
                <a:solidFill>
                  <a:schemeClr val="bg1"/>
                </a:solidFill>
              </a:rPr>
              <a:t>a vyhláškami, dělají věci, které dělat nemají na úkor pacienta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r>
              <a:rPr lang="cs-CZ" sz="2800" dirty="0">
                <a:solidFill>
                  <a:schemeClr val="bg1"/>
                </a:solidFill>
              </a:rPr>
              <a:t>Nedostatek politické vůle ke změnám</a:t>
            </a:r>
          </a:p>
          <a:p>
            <a:pPr marL="457200" lvl="1" indent="0">
              <a:buNone/>
            </a:pPr>
            <a:endParaRPr lang="cs-CZ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rgbClr val="FFC000"/>
                </a:solidFill>
              </a:rPr>
              <a:t>Pozitivní přístup k </a:t>
            </a:r>
            <a:r>
              <a:rPr lang="cs-CZ" sz="3200" dirty="0">
                <a:solidFill>
                  <a:srgbClr val="FFC000"/>
                </a:solidFill>
                <a:sym typeface="Wingdings" panose="05000000000000000000" pitchFamily="2" charset="2"/>
              </a:rPr>
              <a:t> k</a:t>
            </a:r>
            <a:r>
              <a:rPr lang="cs-CZ" sz="3200" dirty="0">
                <a:solidFill>
                  <a:srgbClr val="FFC000"/>
                </a:solidFill>
              </a:rPr>
              <a:t>ompetencím </a:t>
            </a:r>
            <a:r>
              <a:rPr lang="cs-CZ" sz="3200" dirty="0">
                <a:solidFill>
                  <a:schemeClr val="bg1"/>
                </a:solidFill>
              </a:rPr>
              <a:t>– odborné lékařské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2412842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5" y="452487"/>
            <a:ext cx="11632676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Co je třeba udělat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85" y="1263192"/>
            <a:ext cx="11632676" cy="5316717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C000"/>
                </a:solidFill>
              </a:rPr>
              <a:t>Udělat politické rozhodnutí, zajistit finance</a:t>
            </a:r>
          </a:p>
          <a:p>
            <a:r>
              <a:rPr lang="cs-CZ" sz="3200" dirty="0">
                <a:solidFill>
                  <a:schemeClr val="bg1"/>
                </a:solidFill>
              </a:rPr>
              <a:t>Popis očekávání od sester obecně a na všech úrovní vzdělání</a:t>
            </a:r>
          </a:p>
          <a:p>
            <a:pPr lvl="1"/>
            <a:r>
              <a:rPr lang="cs-CZ" sz="3200" dirty="0">
                <a:solidFill>
                  <a:schemeClr val="bg1"/>
                </a:solidFill>
              </a:rPr>
              <a:t>Rozsah praxe</a:t>
            </a:r>
          </a:p>
          <a:p>
            <a:endParaRPr lang="cs-CZ" sz="3200" dirty="0">
              <a:solidFill>
                <a:schemeClr val="bg1"/>
              </a:solidFill>
            </a:endParaRPr>
          </a:p>
          <a:p>
            <a:r>
              <a:rPr lang="cs-CZ" sz="3200" dirty="0">
                <a:solidFill>
                  <a:schemeClr val="bg1"/>
                </a:solidFill>
              </a:rPr>
              <a:t>Revize kvalifikačních standardů, postgraduálního vzdělávání, CŽV</a:t>
            </a:r>
          </a:p>
          <a:p>
            <a:r>
              <a:rPr lang="cs-CZ" sz="3200" dirty="0">
                <a:solidFill>
                  <a:schemeClr val="bg1"/>
                </a:solidFill>
              </a:rPr>
              <a:t>Příprava legislativy</a:t>
            </a:r>
          </a:p>
          <a:p>
            <a:r>
              <a:rPr lang="cs-CZ" sz="3200" dirty="0">
                <a:solidFill>
                  <a:schemeClr val="bg1"/>
                </a:solidFill>
              </a:rPr>
              <a:t>Příprava podmínek pro vzdělavatele, zaměstnavatelé, ZP</a:t>
            </a:r>
          </a:p>
          <a:p>
            <a:r>
              <a:rPr lang="cs-CZ" sz="3200" dirty="0">
                <a:solidFill>
                  <a:schemeClr val="bg1"/>
                </a:solidFill>
              </a:rPr>
              <a:t>Zapojení všech zúčastněných do diskuse a změn</a:t>
            </a:r>
          </a:p>
          <a:p>
            <a:r>
              <a:rPr lang="cs-CZ" sz="3200" b="1" dirty="0">
                <a:solidFill>
                  <a:srgbClr val="FFC000"/>
                </a:solidFill>
              </a:rPr>
              <a:t>Nezbytné změny v organizaci práce</a:t>
            </a:r>
            <a:r>
              <a:rPr lang="cs-CZ" sz="3200" dirty="0">
                <a:solidFill>
                  <a:schemeClr val="bg1"/>
                </a:solidFill>
              </a:rPr>
              <a:t>, nastavení směn, </a:t>
            </a:r>
            <a:r>
              <a:rPr lang="cs-CZ" sz="3200" dirty="0" err="1">
                <a:solidFill>
                  <a:schemeClr val="bg1"/>
                </a:solidFill>
              </a:rPr>
              <a:t>skill</a:t>
            </a:r>
            <a:r>
              <a:rPr lang="cs-CZ" sz="3200" dirty="0">
                <a:solidFill>
                  <a:schemeClr val="bg1"/>
                </a:solidFill>
              </a:rPr>
              <a:t> mix…..</a:t>
            </a:r>
          </a:p>
          <a:p>
            <a:endParaRPr lang="cs-CZ" sz="3200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45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8764"/>
          </a:xfrm>
        </p:spPr>
        <p:txBody>
          <a:bodyPr>
            <a:normAutofit fontScale="90000"/>
          </a:bodyPr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6" y="886121"/>
            <a:ext cx="11510128" cy="4628560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dirty="0">
                <a:solidFill>
                  <a:schemeClr val="bg1"/>
                </a:solidFill>
              </a:rPr>
              <a:t>Bez správně kvalifikovaných a motivovaných sester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nikdy kvalitní zdravotnictví nevybudujeme. </a:t>
            </a:r>
          </a:p>
          <a:p>
            <a:pPr algn="ctr"/>
            <a:endParaRPr lang="cs-CZ" sz="4000" dirty="0">
              <a:solidFill>
                <a:schemeClr val="bg1"/>
              </a:solidFill>
            </a:endParaRPr>
          </a:p>
          <a:p>
            <a:pPr algn="ctr"/>
            <a:endParaRPr lang="cs-C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4000" dirty="0">
                <a:solidFill>
                  <a:srgbClr val="FFC000"/>
                </a:solidFill>
              </a:rPr>
              <a:t>Bez sester to totiž nejde. </a:t>
            </a:r>
          </a:p>
          <a:p>
            <a:pPr marL="0" indent="0" algn="ctr">
              <a:buNone/>
            </a:pPr>
            <a:r>
              <a:rPr lang="cs-CZ" sz="4000" dirty="0">
                <a:solidFill>
                  <a:schemeClr val="bg1"/>
                </a:solidFill>
              </a:rPr>
              <a:t>Mají nezastupitelnou roli v poskytování zdravotní péče.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444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47060" y="372569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3728"/>
            <a:ext cx="10515600" cy="5781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4400" dirty="0">
                <a:solidFill>
                  <a:schemeClr val="bg1"/>
                </a:solidFill>
              </a:rPr>
              <a:t>Profese všeobecné sestry  x  fotbal</a:t>
            </a:r>
          </a:p>
          <a:p>
            <a:pPr marL="0" indent="0" algn="ctr">
              <a:buNone/>
            </a:pPr>
            <a:endParaRPr lang="cs-CZ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4400" b="1" dirty="0">
                <a:solidFill>
                  <a:srgbClr val="FFC000"/>
                </a:solidFill>
              </a:rPr>
              <a:t>Kultivace nikoli bourání.</a:t>
            </a:r>
          </a:p>
          <a:p>
            <a:pPr marL="0" indent="0" algn="ctr">
              <a:buNone/>
            </a:pPr>
            <a:endParaRPr lang="cs-CZ" sz="4400" b="1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cs-CZ" sz="4400" b="1" dirty="0">
                <a:solidFill>
                  <a:srgbClr val="FFC000"/>
                </a:solidFill>
              </a:rPr>
              <a:t>POTŘEBUJEME </a:t>
            </a:r>
          </a:p>
          <a:p>
            <a:pPr marL="0" indent="0" algn="ctr">
              <a:buNone/>
            </a:pPr>
            <a:r>
              <a:rPr lang="cs-CZ" sz="4400" b="1" dirty="0">
                <a:solidFill>
                  <a:srgbClr val="FFC000"/>
                </a:solidFill>
              </a:rPr>
              <a:t>stabilní systém, který nebude odrazovat neustálými změnami.</a:t>
            </a:r>
          </a:p>
          <a:p>
            <a:pPr marL="0" indent="0" algn="ctr">
              <a:buNone/>
            </a:pPr>
            <a:endParaRPr lang="cs-CZ" sz="4400" b="1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endParaRPr lang="cs-CZ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8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08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Vymezení základních pojmu „sestra“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779" y="1348034"/>
            <a:ext cx="11453567" cy="5361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Všeobecná sestra (VŠ, VOŠ)</a:t>
            </a:r>
          </a:p>
          <a:p>
            <a:r>
              <a:rPr lang="cs-CZ" dirty="0">
                <a:solidFill>
                  <a:schemeClr val="bg1"/>
                </a:solidFill>
              </a:rPr>
              <a:t>SME EU, přesně vymezené kurikulum a označení profese</a:t>
            </a:r>
          </a:p>
          <a:p>
            <a:r>
              <a:rPr lang="cs-CZ" dirty="0">
                <a:solidFill>
                  <a:schemeClr val="bg1"/>
                </a:solidFill>
              </a:rPr>
              <a:t>2300 h teorie a 2300 h praxe (celkem 4 600 h)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Dětská sestra (VŠ, VOŠ)</a:t>
            </a:r>
          </a:p>
          <a:p>
            <a:r>
              <a:rPr lang="cs-CZ" dirty="0">
                <a:solidFill>
                  <a:schemeClr val="bg1"/>
                </a:solidFill>
              </a:rPr>
              <a:t>ČR je jediná země EU, která profesi má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Praktická sestra dříve zdravotnický asistent (SZŠ)</a:t>
            </a:r>
          </a:p>
          <a:p>
            <a:r>
              <a:rPr lang="cs-CZ" dirty="0">
                <a:solidFill>
                  <a:schemeClr val="bg1"/>
                </a:solidFill>
              </a:rPr>
              <a:t>Jediná země v EU, která má v rozporu se SME EU toto označení</a:t>
            </a:r>
          </a:p>
          <a:p>
            <a:r>
              <a:rPr lang="cs-CZ" dirty="0">
                <a:solidFill>
                  <a:schemeClr val="bg1"/>
                </a:solidFill>
              </a:rPr>
              <a:t>Celkem 2 100 h odborné výuky, z toho praxe 4 týdny ve 3. ročníku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4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25EB4-A659-433B-8E02-6963A22D5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4628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Mýtus: sestra se vzdělává 7 let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C610FE-824C-49E0-BA26-D4FE266C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2" y="1319754"/>
            <a:ext cx="10769338" cy="4857209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chemeClr val="bg1"/>
                </a:solidFill>
              </a:rPr>
              <a:t>Studium na terciální úrovni:</a:t>
            </a:r>
          </a:p>
          <a:p>
            <a:r>
              <a:rPr lang="cs-CZ" sz="3200" dirty="0">
                <a:solidFill>
                  <a:schemeClr val="bg1"/>
                </a:solidFill>
              </a:rPr>
              <a:t>Evropské země, státy EU, všechny anglosaské země, dále </a:t>
            </a:r>
          </a:p>
          <a:p>
            <a:r>
              <a:rPr lang="cs-CZ" sz="3200" dirty="0">
                <a:solidFill>
                  <a:schemeClr val="bg1"/>
                </a:solidFill>
              </a:rPr>
              <a:t>Rusko, Ukrajina, Čína, Izrael, Egypt, Bělorusko, Litva, Lotyšsko, Jižní Afrika, Estonsko, Turecko, Kuba, Sýrie, Mexiko, Brazílie, Japonsko, Jižní Korea ….</a:t>
            </a:r>
          </a:p>
          <a:p>
            <a:endParaRPr lang="cs-CZ" sz="3200" dirty="0">
              <a:solidFill>
                <a:schemeClr val="bg1"/>
              </a:solidFill>
            </a:endParaRPr>
          </a:p>
          <a:p>
            <a:r>
              <a:rPr lang="cs-CZ" sz="3200" dirty="0">
                <a:solidFill>
                  <a:schemeClr val="bg1"/>
                </a:solidFill>
              </a:rPr>
              <a:t>Lékař 4 + 6, porodní asistentka 4 +3, psycholog 4+5, 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bg1"/>
                </a:solidFill>
              </a:rPr>
              <a:t>   záchranář 4 + 3,  logoped 4 + 5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19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AB1E2-BA2B-44C1-8D16-D4B89898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442"/>
            <a:ext cx="10515600" cy="6246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Role sester a jejich využití, reformy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B56F04E-88CB-49CE-9770-323D35F784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" y="900906"/>
            <a:ext cx="12163425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04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284"/>
            <a:ext cx="10515600" cy="832079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Rozsah (ošetřovatelské)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4" y="1282045"/>
            <a:ext cx="11246178" cy="5210830"/>
          </a:xfrm>
        </p:spPr>
        <p:txBody>
          <a:bodyPr/>
          <a:lstStyle/>
          <a:p>
            <a:r>
              <a:rPr lang="cs-CZ" sz="3200" b="1" dirty="0">
                <a:solidFill>
                  <a:srgbClr val="FFC000"/>
                </a:solidFill>
              </a:rPr>
              <a:t>Co stát očekává od sester? </a:t>
            </a:r>
          </a:p>
          <a:p>
            <a:pPr marL="0" indent="0">
              <a:buNone/>
            </a:pPr>
            <a:endParaRPr lang="cs-CZ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</a:rPr>
              <a:t>Zlatý standard pro profesionální odpovědnosti a povinnosti:</a:t>
            </a:r>
          </a:p>
          <a:p>
            <a:r>
              <a:rPr lang="cs-CZ" dirty="0">
                <a:solidFill>
                  <a:schemeClr val="bg1"/>
                </a:solidFill>
              </a:rPr>
              <a:t>Komplexní odborný výkon povolání v plném rozsahu</a:t>
            </a:r>
          </a:p>
          <a:p>
            <a:r>
              <a:rPr lang="cs-CZ" dirty="0">
                <a:solidFill>
                  <a:schemeClr val="bg1"/>
                </a:solidFill>
              </a:rPr>
              <a:t>Technické kompetence (v ČR na ně převažuje důraz)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Někteří zaměstnavatelé posouvají hranice toho, co mohou sestry legálně dělat, což ohrožuje bezpečnost pacientů a ohrožuje kariéru sestry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Jak je to s využitím odborného potenciálu?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8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5D4301F-C465-45D9-9363-151CCB15B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2491"/>
            <a:ext cx="12187577" cy="686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892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5" y="278091"/>
            <a:ext cx="11632676" cy="914400"/>
          </a:xfrm>
        </p:spPr>
        <p:txBody>
          <a:bodyPr>
            <a:noAutofit/>
          </a:bodyPr>
          <a:lstStyle/>
          <a:p>
            <a:pPr algn="ctr"/>
            <a:br>
              <a:rPr lang="cs-CZ" sz="5400" b="1" dirty="0">
                <a:solidFill>
                  <a:srgbClr val="FFC000"/>
                </a:solidFill>
              </a:rPr>
            </a:br>
            <a:r>
              <a:rPr lang="cs-CZ" sz="5400" b="1" dirty="0">
                <a:solidFill>
                  <a:srgbClr val="FFC000"/>
                </a:solidFill>
              </a:rPr>
              <a:t>Přidělování kompetencí</a:t>
            </a:r>
            <a:br>
              <a:rPr lang="cs-CZ" sz="5400" b="1" dirty="0">
                <a:solidFill>
                  <a:srgbClr val="FFC000"/>
                </a:solidFill>
              </a:rPr>
            </a:br>
            <a:endParaRPr lang="cs-CZ" sz="54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662" y="1192491"/>
            <a:ext cx="11632676" cy="5090474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Jsou dány vyhláškou, je zastaralá </a:t>
            </a:r>
          </a:p>
          <a:p>
            <a:r>
              <a:rPr lang="cs-CZ" sz="3200" dirty="0">
                <a:solidFill>
                  <a:schemeClr val="bg1"/>
                </a:solidFill>
              </a:rPr>
              <a:t>Problémy:</a:t>
            </a:r>
          </a:p>
          <a:p>
            <a:pPr lvl="1"/>
            <a:r>
              <a:rPr lang="cs-CZ" sz="3000" dirty="0">
                <a:solidFill>
                  <a:schemeClr val="bg1"/>
                </a:solidFill>
              </a:rPr>
              <a:t>Stanovuje </a:t>
            </a:r>
            <a:r>
              <a:rPr lang="cs-CZ" sz="3000" dirty="0" err="1">
                <a:solidFill>
                  <a:schemeClr val="bg1"/>
                </a:solidFill>
              </a:rPr>
              <a:t>MZd</a:t>
            </a:r>
            <a:r>
              <a:rPr lang="cs-CZ" sz="3000" dirty="0">
                <a:solidFill>
                  <a:schemeClr val="bg1"/>
                </a:solidFill>
              </a:rPr>
              <a:t>, neodpovídají potřebám praxe</a:t>
            </a:r>
          </a:p>
          <a:p>
            <a:pPr lvl="1"/>
            <a:r>
              <a:rPr lang="cs-CZ" sz="3000" dirty="0">
                <a:solidFill>
                  <a:schemeClr val="bg1"/>
                </a:solidFill>
              </a:rPr>
              <a:t>Způsob přidělování, podceňování, neověřování znalostí a dovedností</a:t>
            </a:r>
          </a:p>
          <a:p>
            <a:pPr lvl="1"/>
            <a:r>
              <a:rPr lang="cs-CZ" sz="3000" dirty="0">
                <a:solidFill>
                  <a:schemeClr val="bg1"/>
                </a:solidFill>
              </a:rPr>
              <a:t>Přidělují se těm, které na ně nemají vzdělání</a:t>
            </a:r>
          </a:p>
          <a:p>
            <a:endParaRPr lang="cs-CZ" sz="3200" dirty="0">
              <a:solidFill>
                <a:schemeClr val="bg1"/>
              </a:solidFill>
            </a:endParaRPr>
          </a:p>
          <a:p>
            <a:r>
              <a:rPr lang="cs-CZ" sz="3200" b="1" dirty="0">
                <a:solidFill>
                  <a:schemeClr val="accent4"/>
                </a:solidFill>
              </a:rPr>
              <a:t>Zkušenosti ze zahraničí:</a:t>
            </a:r>
          </a:p>
          <a:p>
            <a:pPr lvl="1"/>
            <a:r>
              <a:rPr lang="cs-CZ" sz="3200" dirty="0">
                <a:solidFill>
                  <a:schemeClr val="bg1"/>
                </a:solidFill>
              </a:rPr>
              <a:t>Na tvorbě se podílejí/mají v kompetenci profesní organizace</a:t>
            </a:r>
          </a:p>
          <a:p>
            <a:pPr lvl="1"/>
            <a:r>
              <a:rPr lang="cs-CZ" sz="3200" dirty="0">
                <a:solidFill>
                  <a:schemeClr val="bg1"/>
                </a:solidFill>
              </a:rPr>
              <a:t>Rizikové výkony</a:t>
            </a:r>
          </a:p>
          <a:p>
            <a:pPr lvl="1"/>
            <a:r>
              <a:rPr lang="cs-CZ" sz="3200" dirty="0">
                <a:solidFill>
                  <a:schemeClr val="bg1"/>
                </a:solidFill>
              </a:rPr>
              <a:t>Využití praktických zkušeností</a:t>
            </a:r>
          </a:p>
          <a:p>
            <a:pPr lvl="1"/>
            <a:r>
              <a:rPr lang="cs-CZ" sz="3200" dirty="0">
                <a:solidFill>
                  <a:schemeClr val="bg1"/>
                </a:solidFill>
              </a:rPr>
              <a:t>Kontinuální školení, přezkušování</a:t>
            </a:r>
          </a:p>
          <a:p>
            <a:endParaRPr lang="cs-CZ" sz="3200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</a:endParaRPr>
          </a:p>
          <a:p>
            <a:endParaRPr lang="cs-CZ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1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D531D-2EA2-4E7C-9864-55BDA41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3" y="365125"/>
            <a:ext cx="11155837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C000"/>
                </a:solidFill>
              </a:rPr>
              <a:t>Investice do vzdělání a vzdělávání – vyplatí se?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B923E-DABB-471E-9F0B-A5CDBB1C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1825625"/>
            <a:ext cx="11764651" cy="483912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„Umět rychle reagovat na společenské a sociální změny – stárnutí obyvatelstva, problémy v rodině, chudé rodiny, závislosti, obezita, prevence, onkologické onemocnění, migrace…..“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Efektivní vynakládání financí do vzdělání/vzdělávání </a:t>
            </a:r>
            <a:r>
              <a:rPr lang="cs-CZ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cs-CZ" dirty="0">
                <a:solidFill>
                  <a:schemeClr val="bg1"/>
                </a:solidFill>
              </a:rPr>
              <a:t>náklady na péči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ICN, EFN - matice pracovní síly: 3 kategorie sester 3+1: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RN, sestra specialistka, sestra s pokročilou praxí (APN) </a:t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+ zdravotnický asistent (praktická sestra)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7118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948</Words>
  <Application>Microsoft Office PowerPoint</Application>
  <PresentationFormat>Širokoúhlá obrazovka</PresentationFormat>
  <Paragraphs>163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Motiv Office</vt:lpstr>
      <vt:lpstr>Je využit odborný potenciál sester ve zdravotnictví?</vt:lpstr>
      <vt:lpstr>Prezentace aplikace PowerPoint</vt:lpstr>
      <vt:lpstr>Vymezení základních pojmu „sestra“</vt:lpstr>
      <vt:lpstr>Mýtus: sestra se vzdělává 7 let </vt:lpstr>
      <vt:lpstr>Role sester a jejich využití, reformy</vt:lpstr>
      <vt:lpstr>Rozsah (ošetřovatelské) praxe</vt:lpstr>
      <vt:lpstr>Prezentace aplikace PowerPoint</vt:lpstr>
      <vt:lpstr> Přidělování kompetencí </vt:lpstr>
      <vt:lpstr>Investice do vzdělání a vzdělávání – vyplatí se?</vt:lpstr>
      <vt:lpstr>Rozsah praxe a kompetence</vt:lpstr>
      <vt:lpstr>Pokročilá ošetřovatelská praxe – kompetence I.</vt:lpstr>
      <vt:lpstr>Pokročilá ošetřovatelská praxe – kompetence II.</vt:lpstr>
      <vt:lpstr>Bezpečná, efektivní x nebezpečná péče</vt:lpstr>
      <vt:lpstr>V čem se liší uplatnění našich sester ve srovnání  s rozvinutým zahraničím?</vt:lpstr>
      <vt:lpstr> Dopad na dostupnost zdravotní péče, rizika </vt:lpstr>
      <vt:lpstr>Proč se nedaří využívat odborný potenciál sester</vt:lpstr>
      <vt:lpstr>Co je třeba udělat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mmm</dc:title>
  <dc:creator>PhDr. Ivana Mádlová, Ph.D., MBA</dc:creator>
  <cp:lastModifiedBy>PhDr. Ivana Mádlová, Ph.D., MBA</cp:lastModifiedBy>
  <cp:revision>44</cp:revision>
  <dcterms:created xsi:type="dcterms:W3CDTF">2025-03-15T13:32:07Z</dcterms:created>
  <dcterms:modified xsi:type="dcterms:W3CDTF">2025-03-18T20:38:46Z</dcterms:modified>
</cp:coreProperties>
</file>